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3" r:id="rId7"/>
    <p:sldId id="262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8EF"/>
    <a:srgbClr val="FFF2E1"/>
    <a:srgbClr val="FFEACD"/>
    <a:srgbClr val="FFEFD9"/>
    <a:srgbClr val="FFEAC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6 класс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  Понизили </c:v>
                </c:pt>
                <c:pt idx="1">
                  <c:v>  Подтвердили</c:v>
                </c:pt>
                <c:pt idx="2">
                  <c:v>  Повысили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168</c:v>
                </c:pt>
                <c:pt idx="1">
                  <c:v>561</c:v>
                </c:pt>
                <c:pt idx="2">
                  <c:v>76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 класс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  Понизили </c:v>
                </c:pt>
                <c:pt idx="1">
                  <c:v>  Подтвердили</c:v>
                </c:pt>
                <c:pt idx="2">
                  <c:v>  Повысили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153</c:v>
                </c:pt>
                <c:pt idx="1">
                  <c:v>459</c:v>
                </c:pt>
                <c:pt idx="2">
                  <c:v>37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9 класс</c:v>
                </c:pt>
              </c:strCache>
            </c:strRef>
          </c:tx>
          <c:cat>
            <c:strRef>
              <c:f>Лист1!$A$2:$A$4</c:f>
              <c:strCache>
                <c:ptCount val="3"/>
                <c:pt idx="0">
                  <c:v>  Понизили </c:v>
                </c:pt>
                <c:pt idx="1">
                  <c:v>  Подтвердили</c:v>
                </c:pt>
                <c:pt idx="2">
                  <c:v>  Повысили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98</c:v>
                </c:pt>
                <c:pt idx="1">
                  <c:v>254</c:v>
                </c:pt>
                <c:pt idx="2">
                  <c:v>6</c:v>
                </c:pt>
              </c:numCache>
            </c:numRef>
          </c:val>
        </c:ser>
        <c:dLbls>
          <c:showVal val="1"/>
        </c:dLbls>
        <c:axId val="105547264"/>
        <c:axId val="105548800"/>
      </c:barChart>
      <c:catAx>
        <c:axId val="105547264"/>
        <c:scaling>
          <c:orientation val="minMax"/>
        </c:scaling>
        <c:axPos val="b"/>
        <c:tickLblPos val="nextTo"/>
        <c:crossAx val="105548800"/>
        <c:crosses val="autoZero"/>
        <c:auto val="1"/>
        <c:lblAlgn val="ctr"/>
        <c:lblOffset val="100"/>
      </c:catAx>
      <c:valAx>
        <c:axId val="105548800"/>
        <c:scaling>
          <c:orientation val="minMax"/>
        </c:scaling>
        <c:axPos val="l"/>
        <c:majorGridlines/>
        <c:numFmt formatCode="General" sourceLinked="1"/>
        <c:tickLblPos val="nextTo"/>
        <c:crossAx val="105547264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lineChart>
        <c:grouping val="standard"/>
        <c:ser>
          <c:idx val="0"/>
          <c:order val="0"/>
          <c:tx>
            <c:strRef>
              <c:f>Лист1!$A$2</c:f>
              <c:strCache>
                <c:ptCount val="1"/>
                <c:pt idx="0">
                  <c:v>6 класс</c:v>
                </c:pt>
              </c:strCache>
            </c:strRef>
          </c:tx>
          <c:cat>
            <c:strRef>
              <c:f>Лист1!$B$1:$E$1</c:f>
              <c:strCach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strCache>
            </c:strRef>
          </c:cat>
          <c:val>
            <c:numRef>
              <c:f>Лист1!$B$2:$E$2</c:f>
              <c:numCache>
                <c:formatCode>General</c:formatCode>
                <c:ptCount val="4"/>
                <c:pt idx="0">
                  <c:v>3.11</c:v>
                </c:pt>
                <c:pt idx="1">
                  <c:v>31.43</c:v>
                </c:pt>
                <c:pt idx="2">
                  <c:v>47.33</c:v>
                </c:pt>
                <c:pt idx="3">
                  <c:v>18.14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8 класс</c:v>
                </c:pt>
              </c:strCache>
            </c:strRef>
          </c:tx>
          <c:cat>
            <c:strRef>
              <c:f>Лист1!$B$1:$E$1</c:f>
              <c:strCach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strCache>
            </c:strRef>
          </c:cat>
          <c:val>
            <c:numRef>
              <c:f>Лист1!$B$3:$E$3</c:f>
              <c:numCache>
                <c:formatCode>General</c:formatCode>
                <c:ptCount val="4"/>
                <c:pt idx="0">
                  <c:v>2.62</c:v>
                </c:pt>
                <c:pt idx="1">
                  <c:v>44.68</c:v>
                </c:pt>
                <c:pt idx="2">
                  <c:v>43.449999999999996</c:v>
                </c:pt>
                <c:pt idx="3">
                  <c:v>9.2399999999999984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9 класс</c:v>
                </c:pt>
              </c:strCache>
            </c:strRef>
          </c:tx>
          <c:cat>
            <c:strRef>
              <c:f>Лист1!$B$1:$E$1</c:f>
              <c:strCach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strCache>
            </c:strRef>
          </c:cat>
          <c:val>
            <c:numRef>
              <c:f>Лист1!$B$4:$E$4</c:f>
              <c:numCache>
                <c:formatCode>General</c:formatCode>
                <c:ptCount val="4"/>
                <c:pt idx="0">
                  <c:v>3.9099999999999997</c:v>
                </c:pt>
                <c:pt idx="1">
                  <c:v>50</c:v>
                </c:pt>
                <c:pt idx="2">
                  <c:v>41.06</c:v>
                </c:pt>
                <c:pt idx="3">
                  <c:v>5.03</c:v>
                </c:pt>
              </c:numCache>
            </c:numRef>
          </c:val>
          <c:smooth val="1"/>
        </c:ser>
        <c:marker val="1"/>
        <c:axId val="105812352"/>
        <c:axId val="105813888"/>
      </c:lineChart>
      <c:catAx>
        <c:axId val="105812352"/>
        <c:scaling>
          <c:orientation val="minMax"/>
        </c:scaling>
        <c:axPos val="b"/>
        <c:majorGridlines/>
        <c:tickLblPos val="nextTo"/>
        <c:crossAx val="105813888"/>
        <c:crosses val="autoZero"/>
        <c:auto val="1"/>
        <c:lblAlgn val="ctr"/>
        <c:lblOffset val="100"/>
      </c:catAx>
      <c:valAx>
        <c:axId val="105813888"/>
        <c:scaling>
          <c:orientation val="minMax"/>
        </c:scaling>
        <c:axPos val="l"/>
        <c:majorGridlines/>
        <c:numFmt formatCode="General" sourceLinked="1"/>
        <c:tickLblPos val="nextTo"/>
        <c:crossAx val="105812352"/>
        <c:crosses val="autoZero"/>
        <c:crossBetween val="midCat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F024C0-DFAF-476F-9F71-4BD279598890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B2D53-0B9E-469C-8DF6-D8131981AF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5B2D53-0B9E-469C-8DF6-D8131981AF4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B93C-2D26-490F-B705-F98E99867525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A1A8-B08F-41F9-8D75-1AAA35FB3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B93C-2D26-490F-B705-F98E99867525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A1A8-B08F-41F9-8D75-1AAA35FB3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B93C-2D26-490F-B705-F98E99867525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A1A8-B08F-41F9-8D75-1AAA35FB3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B93C-2D26-490F-B705-F98E99867525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A1A8-B08F-41F9-8D75-1AAA35FB3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B93C-2D26-490F-B705-F98E99867525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A1A8-B08F-41F9-8D75-1AAA35FB3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B93C-2D26-490F-B705-F98E99867525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A1A8-B08F-41F9-8D75-1AAA35FB3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B93C-2D26-490F-B705-F98E99867525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A1A8-B08F-41F9-8D75-1AAA35FB3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B93C-2D26-490F-B705-F98E99867525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A1A8-B08F-41F9-8D75-1AAA35FB3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B93C-2D26-490F-B705-F98E99867525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A1A8-B08F-41F9-8D75-1AAA35FB3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B93C-2D26-490F-B705-F98E99867525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A1A8-B08F-41F9-8D75-1AAA35FB3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DB93C-2D26-490F-B705-F98E99867525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A1A8-B08F-41F9-8D75-1AAA35FB3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DB93C-2D26-490F-B705-F98E99867525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AA1A8-B08F-41F9-8D75-1AAA35FB30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Результаты ВПР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по математике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6, 8, 9 классы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Наибольшие затруднения вызывают у учащихся задания, связанные с анализом, сопоставлением, математическим моделированием.</a:t>
            </a:r>
          </a:p>
          <a:p>
            <a:r>
              <a:rPr lang="ru-RU" dirty="0" smtClean="0"/>
              <a:t>Одна из главных причин затруднений – </a:t>
            </a:r>
            <a:r>
              <a:rPr lang="ru-RU" dirty="0" err="1"/>
              <a:t>н</a:t>
            </a:r>
            <a:r>
              <a:rPr lang="ru-RU" dirty="0" err="1" smtClean="0"/>
              <a:t>есформированность</a:t>
            </a:r>
            <a:r>
              <a:rPr lang="ru-RU" dirty="0" smtClean="0"/>
              <a:t> регулятивных и познавательных УУД. </a:t>
            </a:r>
          </a:p>
          <a:p>
            <a:r>
              <a:rPr lang="ru-RU" dirty="0" smtClean="0"/>
              <a:t>Объективность оценивания знаний учащихся (с определенной погрешностью) подтверждается результатами ВПР.</a:t>
            </a:r>
          </a:p>
          <a:p>
            <a:r>
              <a:rPr lang="ru-RU" dirty="0" smtClean="0"/>
              <a:t>Распределение отметок наилучшее в 6 классе и снижается в 9 классе.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Рекомендации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Заместителям директоров 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/>
              <a:t>взять на контроль формирование на уроках математики регулятивных и познавательных УУД, необходимых для полноценного освоения учебного материала.</a:t>
            </a:r>
          </a:p>
          <a:p>
            <a:r>
              <a:rPr lang="ru-RU" dirty="0" smtClean="0"/>
              <a:t>Учителям математики </a:t>
            </a:r>
          </a:p>
          <a:p>
            <a:pPr lvl="1">
              <a:buFont typeface="Wingdings" pitchFamily="2" charset="2"/>
              <a:buChar char="Ø"/>
            </a:pPr>
            <a:r>
              <a:rPr lang="ru-RU" dirty="0" smtClean="0"/>
              <a:t>выделять всех этапах на урока необходимое время для самостоятельной работы учащихся с учебным материалом.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9 класс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764704"/>
          <a:ext cx="8784976" cy="5978146"/>
        </p:xfrm>
        <a:graphic>
          <a:graphicData uri="http://schemas.openxmlformats.org/drawingml/2006/table">
            <a:tbl>
              <a:tblPr/>
              <a:tblGrid>
                <a:gridCol w="8280920"/>
                <a:gridCol w="504056"/>
              </a:tblGrid>
              <a:tr h="367525"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80000"/>
                        </a:lnSpc>
                      </a:pPr>
                      <a:r>
                        <a:rPr lang="ru-RU" sz="2000" b="0" i="0" u="none" strike="noStrike" kern="12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Проверяемые умения (9 класс)</a:t>
                      </a:r>
                    </a:p>
                  </a:txBody>
                  <a:tcPr marL="16862" marR="16862"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>
                        <a:lnSpc>
                          <a:spcPct val="80000"/>
                        </a:lnSpc>
                      </a:pPr>
                      <a:r>
                        <a:rPr lang="ru-RU" sz="2000" b="0" i="0" u="none" strike="noStrike" kern="12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16862" marR="16862" marT="18000" marB="18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</a:tr>
              <a:tr h="386797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1. Развитие представлений о числе и числовых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системах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Оперировать понятиями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«обыкновенная дробь», «смешанное число», «десятичная дробь»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91,23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</a:tr>
              <a:tr h="561746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2. Овладение </a:t>
                      </a:r>
                      <a:r>
                        <a:rPr lang="ru-RU" sz="1400" b="0" i="0" u="none" strike="noStrike" kern="1200" dirty="0">
                          <a:solidFill>
                            <a:schemeClr val="tx1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приёмами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 решения уравнений, систем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уравнений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Оперировать понятиями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«уравнение», «корень уравнения»; решать линейные и квадратные уравнения / решать квадратные уравнения и уравнения, сводимые к ним с помощью тождественных преобразований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80,82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</a:tr>
              <a:tr h="386797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3. Развитие умений применять изученные понятия, результаты, методы для задач практического характера и задач из смежных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дисциплин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Составлять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числовые выражения при решении практических задач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77,81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</a:tr>
              <a:tr h="386797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4. Развитие представлений о числе и числовых системах от натуральных до действительных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чисел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Знать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свойства чисел и арифметических действий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82,19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</a:tr>
              <a:tr h="386797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5. Овладение системой функциональных понятий, развитие умения использовать функционально-графические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представления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Строить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график линейной функции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63,01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</a:tr>
              <a:tr h="911644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6. Развитие умения применять изученные понятия, результаты, методы для задач практического характера и задач из смежных дисциплин, умения извлекать информацию, представленную в таблицах, на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диаграммах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Читать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информацию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, представленную в виде таблицы,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диаграммы,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использовать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графики реальных процессов и зависимостей для определения их свойств / извлекать, интерпретировать информацию,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представленную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в таблицах и на диаграммах, отражающую характеристики реальных процессов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62,6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</a:tr>
              <a:tr h="561746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7. Умения извлекать информацию, представленную в таблицах, на диаграммах, графиках, описывать и анализировать массивы данных с помощью подходящих статистических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характеристик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Читать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информацию, представленную в виде таблицы, диаграммы, графика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63,56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</a:tr>
              <a:tr h="561746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8. Развитие представлений о числе и числовых системах от натуральных до действительных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чисел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Оценивать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значение квадратного корня из положительного числа / знать геометрическую интерпретацию целых, рациональных, действительных чисел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83,97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</a:tr>
              <a:tr h="386797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9. Овладение символьным языком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алгебры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Выполнять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несложные преобразования дробно-линейных выражений, использовать формулы сокращённого умножения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69,86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</a:tr>
              <a:tr h="386797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10. Формирование представлений о простейших вероятностных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моделях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Оценивать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вероятность события в простейших случаях / оценивать вероятность реальных событий и явлений в различных ситуациях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67,12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</a:tr>
              <a:tr h="69295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11. Умение применять изученные понятия, результаты, методы для решения задач практического характера и задач из смежных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дисциплин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Решать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задачи на покупки; находить процент от числа, число по проценту от него, процентное отношение двух чисел, процентное снижение или процентное повышение величины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56,71</a:t>
                      </a:r>
                    </a:p>
                  </a:txBody>
                  <a:tcPr marL="16862" marR="16862" marT="18000" marB="18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9 класс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836712"/>
          <a:ext cx="8784976" cy="5876688"/>
        </p:xfrm>
        <a:graphic>
          <a:graphicData uri="http://schemas.openxmlformats.org/drawingml/2006/table">
            <a:tbl>
              <a:tblPr/>
              <a:tblGrid>
                <a:gridCol w="8285019"/>
                <a:gridCol w="499957"/>
              </a:tblGrid>
              <a:tr h="4320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Проверяемые  знания и умения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16726" marR="16726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lnSpc>
                          <a:spcPct val="80000"/>
                        </a:lnSpc>
                      </a:pP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cs typeface="Times New Roman" pitchFamily="18" charset="0"/>
                        </a:rPr>
                        <a:t>%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  <a:cs typeface="Times New Roman" pitchFamily="18" charset="0"/>
                      </a:endParaRPr>
                    </a:p>
                  </a:txBody>
                  <a:tcPr marL="16726" marR="16726" marT="18000" marB="1800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</a:tr>
              <a:tr h="389463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11. Умение применять изученные понятия, результаты, методы для решения задач практического характера и задач из смежных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дисциплин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Решать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задачи на покупки; находить процент от числа, число по проценту от него, процентное отношение двух чисел, процентное снижение или процентное повышение величины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56,71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</a:tr>
              <a:tr h="503281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12. Овладение геометрическим языком, формирование систематических знаний о плоских фигурах и их свойствах, использование геометрических понятий и теорем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Оперировать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 базовом уровне понятиями геометрических фигур, извлекать информацию о геометрических фигурах, представленную на чертежах в явном виде, применять для решения задач геометрические факты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55,07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</a:tr>
              <a:tr h="389463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13. Овладение геометрическим языком, формирование систематических знаний о плоских фигурах и их свойствах, использование геометрических понятий и теорем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Оперировать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 базовом уровне понятиями геометрических фигур, применять для решения задач геометрические факты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55,07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</a:tr>
              <a:tr h="389463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14. Овладение геометрическим языком; формирование систематических знаний о плоских фигурах и их свойствах, использование геометрических понятий и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теорем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Оперировать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 базовом уровне понятиями геометрических фигур, приводить примеры и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контрпримеры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для подтверждения высказываний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chemeClr val="tx1"/>
                          </a:solidFill>
                          <a:latin typeface="Arial Narrow" pitchFamily="34" charset="0"/>
                        </a:rPr>
                        <a:t>68,49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</a:tr>
              <a:tr h="389463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15. Развитие умений моделировать реальные ситуации на языке геометрии, исследовать построенную модель с использованием геометрических понятий и теорем, аппарата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алгебры.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Использовать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свойства геометрических фигур для решения задач практического содержания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0000"/>
                        </a:lnSpc>
                      </a:pPr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17,81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</a:tr>
              <a:tr h="389463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16. Развитие умения использовать функционально графические представления для описания реальных зависимостей</a:t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Представлять данные в виде таблиц, диаграмм, графиков / иллюстрировать с помощью графика реальную зависимость или процесс по их характеристикам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0000"/>
                        </a:lnSpc>
                      </a:pPr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58,77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</a:tr>
              <a:tr h="389463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17. Овладение геометрическим языком, формирование систематических знаний о плоских фигурах и их свойствах, использование геометрических понятий и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теорем. Оперировать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 базовом уровне понятиями геометрических фигур / применять геометрические факты для решения задач, в том числе предполагающих несколько шагов решения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0000"/>
                        </a:lnSpc>
                      </a:pPr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12,33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</a:tr>
              <a:tr h="617098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18. Развитие умения применять изученные понятия, результаты, методы для решения задач практического характера, умений моделировать реальные ситуации на языке алгебры, исследовать построенные модели с использованием аппарата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алгебры. Решать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задачи разных типов (на производительность, движение) / решать простые и сложные задачи разных типов, выбирать соответствующие уравнения или системы уравнений для составления математической модели заданной реальной ситуации или прикладной задачи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0000"/>
                        </a:lnSpc>
                      </a:pPr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13,01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</a:tr>
              <a:tr h="490720">
                <a:tc>
                  <a:txBody>
                    <a:bodyPr/>
                    <a:lstStyle/>
                    <a:p>
                      <a:pPr algn="l" fontAlgn="t">
                        <a:lnSpc>
                          <a:spcPct val="80000"/>
                        </a:lnSpc>
                      </a:pP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19. Развитие умений точно и грамотно выражать свои мысли с применением математической терминологии и символики, проводить классификации, логические обоснования,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доказательства.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Решать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простые и сложные задачи разных типов, а также задачи повышенной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трудности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lnSpc>
                          <a:spcPct val="80000"/>
                        </a:lnSpc>
                      </a:pPr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8,49</a:t>
                      </a:r>
                    </a:p>
                  </a:txBody>
                  <a:tcPr marL="16726" marR="16726" marT="18000" marB="1800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3922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8 класс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052735"/>
          <a:ext cx="8784976" cy="5696321"/>
        </p:xfrm>
        <a:graphic>
          <a:graphicData uri="http://schemas.openxmlformats.org/drawingml/2006/table">
            <a:tbl>
              <a:tblPr/>
              <a:tblGrid>
                <a:gridCol w="8345727"/>
                <a:gridCol w="439249"/>
              </a:tblGrid>
              <a:tr h="369379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kern="12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Проверяемые  знания и умения</a:t>
                      </a:r>
                      <a:endParaRPr lang="ru-RU" sz="2000" b="0" i="0" u="none" strike="noStrike" kern="1200" dirty="0">
                        <a:solidFill>
                          <a:srgbClr val="000000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kern="12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46281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1. Развитие представлений о числе и числовых системах от натуральных до действительных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чисел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Оперировать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 базовом уровне понятиями «обыкновенная дробь», «смешанное число»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84,13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46281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2. Развитие представлений о числе и числовых системах от натуральных до действительных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чисел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Оперировать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 базовом уровне понятием «десятичная дробь»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86,59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692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3. Умение извлекать информацию, представленную в таблицах, на диаграммах,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графиках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Читать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информацию, представленную в виде таблицы, диаграммы, графика / извлекать, интерпретировать информацию, представленную в таблицах и на диаграммах, отражающую свойства и характеристики реальных процессов и явлений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78,27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46281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4. Умение применять изученные понятия, результаты, методы для решения задач практического характера и задач их смежных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дисциплин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Записывать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числовые значения реальных величин с использованием разных систем измерения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69,18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692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5. Умение применять изученные понятия, результаты, методы для решения задач практического характера и задач их смежных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дисциплин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Решать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задачи на покупки; находить процент от числа, число по проценту от него, процентное отношение двух чисел, процентное снижение или процентное повышение величины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80,12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46281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6. Умение анализировать, извлекать необходимую информацию    </a:t>
                      </a:r>
                      <a:b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</a:b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Решать несложные логические задачи, находить пересечение, объединение, подмножество в простейших ситуациях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85,98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692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7. Умение извлекать информацию, представленную в таблицах, на диаграммах, графиках Читать информацию, представленную в виде таблицы, диаграммы, графика / извлекать, интерпретировать информацию, представленную в таблицах и на диаграммах, отражающую свойства и характеристики реальных процессов и явлений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69,8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47601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8. Овладение системой функциональных понятий, развитие умения использовать функционально-графические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представления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Строить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график линейной функции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49,31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92219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9. Овладение приёмами решения уравнений, систем уравнений </a:t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Оперировать на базовом уровне понятиями «уравнение», «корень уравнения»; решать системы несложных линейных уравнений / решать линейные уравнения и уравнения, сводимые к линейным, с помощью тождественных преобразований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82,59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b="0" i="0" u="none" strike="noStrike" dirty="0" smtClean="0">
                <a:solidFill>
                  <a:srgbClr val="000000"/>
                </a:solidFill>
                <a:latin typeface="Arial Narrow" pitchFamily="34" charset="0"/>
              </a:rPr>
              <a:t>8 класс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2" y="1124744"/>
          <a:ext cx="8712968" cy="5544615"/>
        </p:xfrm>
        <a:graphic>
          <a:graphicData uri="http://schemas.openxmlformats.org/drawingml/2006/table">
            <a:tbl>
              <a:tblPr/>
              <a:tblGrid>
                <a:gridCol w="7992887"/>
                <a:gridCol w="720081"/>
              </a:tblGrid>
              <a:tr h="393258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kern="12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Проверяемые  знания и умения</a:t>
                      </a:r>
                    </a:p>
                  </a:txBody>
                  <a:tcPr marL="3187" marR="3187" marT="3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kern="120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3187" marR="3187" marT="31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70261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10. Умение анализировать, извлекать необходимую информацию, пользоваться оценкой и прикидкой при практических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расчётах.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Оценивать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результаты вычислений при решении практических задач / решать задачи на основе рассмотрения реальных ситуаций, в которых не требуется точный вычислительный результат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34,05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46957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11. Овладение символьным языком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алгебры.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Выполнять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несложные преобразования выражений: раскрывать скобки, приводить подобные слагаемые, использовать формулы сокращённого умножения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46,69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46957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12. Развитие представлений о числе и числовых системах от натуральных до действительных чисел</a:t>
                      </a:r>
                      <a:b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</a:br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Сравнивать рациональные числа / знать геометрическую интерпретацию целых, рациональных чисел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58,94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93566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13. Овладение геометрическим языком, формирование систематических знаний о плоских фигурах и их свойствах, использование геометрических понятий и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теорем.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Оперировать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 базовом уровне понятиями геометрических фигур; извлекать информацию о геометрических фигурах, представленную на чертежах в явном виде; применять для решения задач геометрические факты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69,65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93566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14. Овладение геометрическим языком, формирование систематических знаний о плоских фигурах и их свойствах, использование геометрических понятий и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теорем.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Оперировать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на базовом уровне понятиями геометрических фигур; извлекать информацию о геометрических фигурах, представленную на чертежах в явном виде / применять геометрические факты для решения задач, в том числе предполагающих несколько шагов решения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29,89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70261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15. Развитие умения использовать функционально графические представления для описания реальных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зависимостей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Представлять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данные в виде таблиц, диаграмм, графиков / иллюстрировать с помощью графика реальную зависимость или процесс по их характеристикам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53,62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93566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16. Развитие умений применять изученные понятия, результаты, методы для решения задач практического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характера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.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Решать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задачи разных типов (на работу, покупки, движение) / решать простые и сложные задачи разных типов, выбирать соответствующие уравнения или системы уравнений для составления математической модели заданной реальной ситуации или прикладной задачи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21,73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 smtClean="0">
                <a:solidFill>
                  <a:srgbClr val="000000"/>
                </a:solidFill>
                <a:latin typeface="Arial Narrow" pitchFamily="34" charset="0"/>
              </a:rPr>
              <a:t>6</a:t>
            </a:r>
            <a:r>
              <a:rPr lang="ru-RU" b="0" i="0" u="none" strike="noStrike" dirty="0" smtClean="0">
                <a:solidFill>
                  <a:srgbClr val="000000"/>
                </a:solidFill>
                <a:latin typeface="Arial Narrow" pitchFamily="34" charset="0"/>
              </a:rPr>
              <a:t> класс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340767"/>
          <a:ext cx="8640960" cy="5112566"/>
        </p:xfrm>
        <a:graphic>
          <a:graphicData uri="http://schemas.openxmlformats.org/drawingml/2006/table">
            <a:tbl>
              <a:tblPr/>
              <a:tblGrid>
                <a:gridCol w="7992888"/>
                <a:gridCol w="648072"/>
              </a:tblGrid>
              <a:tr h="353017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Проверяемые  знания и умения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%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63694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1. Развитие представлений о числе и числовых системах от натуральных до действительных чисел. Оперировать на базовом уровне понятием «натуральное число».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66,83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63694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2. Развитие представлений о числе и числовых системах от натуральных до действительных чисел. Оперировать на базовом уровне понятием «обыкновенная дробь».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73,29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63694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3. Развитие представлений о числе и числовых системах от натуральных до действительных чисел. Оперировать на базовом уровне понятием «десятичная дробь».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85,59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63694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4. Развитие представлений о числе и числовых системах от натуральных до действительных чисел. Решать задачи на нахождение части числа и числа по его части.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53,17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63694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5. Овладение приемами выполнения тождественных преобразований выражений. Использовать свойства чисел и правила действий с рациональными числами при выполнении вычислений.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87,2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93786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6. Умение применять изученные понятия, результаты, методы для решения задач практического характера и задач из смежных дисциплин. Решать задачи разных типов (на работу, на движение),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связыва¬ющих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 три величины; выделять эти величины и отношения между ними; знать различие скоростей объекта в стоячей воде, против течения и по течению реки.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50,5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63694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7. Умение применять изученные понятия, результаты, методы для решения задач практического характера и задач из смежных дисциплин. Решать несложные сюжетные задачи разных типов на все арифметические действия.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62,86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6</a:t>
            </a:r>
            <a:r>
              <a:rPr lang="ru-RU" dirty="0" smtClean="0"/>
              <a:t> класс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980725"/>
          <a:ext cx="8640960" cy="5688635"/>
        </p:xfrm>
        <a:graphic>
          <a:graphicData uri="http://schemas.openxmlformats.org/drawingml/2006/table">
            <a:tbl>
              <a:tblPr/>
              <a:tblGrid>
                <a:gridCol w="7992888"/>
                <a:gridCol w="648072"/>
              </a:tblGrid>
              <a:tr h="315073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Проверяемые  знания и умения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%</a:t>
                      </a:r>
                    </a:p>
                  </a:txBody>
                  <a:tcPr marL="3187" marR="3187" marT="3187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73855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8. Умение применять изученные понятия, результаты, методы для решения задач практического характера и задач из смежных дисциплин. Находить процент от числа, число по проценту от него; находить процентное отношение двух чисел; находить процентное снижение или процентное повышение величины.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54,66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73855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9. Овладение навыками письменных вычислений. Использовать свойства чисел и правила действий с рациональными числами при выполнении вычислений / выполнять вычисления, в том числе с использованием приемов рациональных вычислений, обосновывать алгоритмы выполнения действий.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61,86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66455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10. Умение применять изученные понятия, результаты, методы для решения задач практического характера и задач из смежных дисциплин. Решать задачи на покупки, решать несложные логические задачи методом рассуждений.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48,63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49597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11.1. Умение извлекать информацию, представленную в таблицах, на диаграммах. Читать информацию, представленную в виде таблицы, диаграммы.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90,68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73855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11.2. Умение извлекать информацию, представленную в таблицах, на диаграммах. Читать информацию, представленную в виде таблицы, диаграммы / извлекать, интерпретировать информацию, представленную в таблицах и на диаграммах, отражающую свойства и характеристики реальных процессов и явлений.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80,75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49597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12.1. Умение применять изученные понятия, результаты, методы для решения задач практического характера и задач из смежных дисциплин. Вычислять расстояния на местности в стандартных ситуациях.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53,91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495977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12.2. Развитие умений моделирования реальных ситуаций на языке геометрии, развитие изобразительных умений. Выполнять простейшие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построения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и измерения на местности, необходимые в реальной жизни.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43,35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50271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13. Развитие пространственных представлений. Оперировать на базовом уровне понятиями: «прямоугольный параллелепипед», «куб», «шар». 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41,24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  <a:tr h="50271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Arial Narrow" pitchFamily="34" charset="0"/>
                        </a:rPr>
                        <a:t>14. Умение проводить логические обоснования, доказательства математических утверждений. Решать простые и сложные задачи разных типов, а также задачи повышенной трудности.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>
                          <a:solidFill>
                            <a:srgbClr val="FF0000"/>
                          </a:solidFill>
                          <a:latin typeface="Arial Narrow" pitchFamily="34" charset="0"/>
                        </a:rPr>
                        <a:t>11,43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8EF">
                        <a:alpha val="85098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Сравнение с отметками в журнале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Распределение отметок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2362</TotalTime>
  <Words>1954</Words>
  <Application>Microsoft Office PowerPoint</Application>
  <PresentationFormat>Экран (4:3)</PresentationFormat>
  <Paragraphs>137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Результаты ВПР  по математике</vt:lpstr>
      <vt:lpstr>9 класс</vt:lpstr>
      <vt:lpstr>9 класс</vt:lpstr>
      <vt:lpstr>8 класс</vt:lpstr>
      <vt:lpstr>8 класс</vt:lpstr>
      <vt:lpstr>6 класс</vt:lpstr>
      <vt:lpstr>6 класс</vt:lpstr>
      <vt:lpstr>Сравнение с отметками в журнале</vt:lpstr>
      <vt:lpstr>Распределение отметок</vt:lpstr>
      <vt:lpstr>Выводы </vt:lpstr>
      <vt:lpstr>Рекомендации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РС</dc:creator>
  <cp:lastModifiedBy>РС</cp:lastModifiedBy>
  <cp:revision>51</cp:revision>
  <dcterms:created xsi:type="dcterms:W3CDTF">2021-02-01T13:32:32Z</dcterms:created>
  <dcterms:modified xsi:type="dcterms:W3CDTF">2021-02-04T08:42:15Z</dcterms:modified>
</cp:coreProperties>
</file>